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9" r:id="rId5"/>
    <p:sldId id="270" r:id="rId6"/>
    <p:sldId id="260" r:id="rId7"/>
    <p:sldId id="271" r:id="rId8"/>
    <p:sldId id="272" r:id="rId9"/>
    <p:sldId id="276" r:id="rId10"/>
    <p:sldId id="273" r:id="rId11"/>
    <p:sldId id="274" r:id="rId12"/>
    <p:sldId id="277" r:id="rId13"/>
    <p:sldId id="262" r:id="rId14"/>
    <p:sldId id="323" r:id="rId15"/>
    <p:sldId id="280" r:id="rId16"/>
    <p:sldId id="325" r:id="rId17"/>
    <p:sldId id="282" r:id="rId18"/>
    <p:sldId id="324" r:id="rId19"/>
    <p:sldId id="263" r:id="rId20"/>
    <p:sldId id="284" r:id="rId21"/>
    <p:sldId id="285" r:id="rId22"/>
    <p:sldId id="287" r:id="rId23"/>
    <p:sldId id="288" r:id="rId24"/>
    <p:sldId id="290" r:id="rId25"/>
    <p:sldId id="289" r:id="rId26"/>
    <p:sldId id="291" r:id="rId27"/>
    <p:sldId id="293" r:id="rId28"/>
    <p:sldId id="294" r:id="rId29"/>
    <p:sldId id="296" r:id="rId30"/>
    <p:sldId id="297" r:id="rId31"/>
    <p:sldId id="298" r:id="rId32"/>
    <p:sldId id="299" r:id="rId33"/>
    <p:sldId id="302" r:id="rId34"/>
    <p:sldId id="303" r:id="rId35"/>
    <p:sldId id="301" r:id="rId36"/>
    <p:sldId id="267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26" r:id="rId45"/>
    <p:sldId id="312" r:id="rId46"/>
    <p:sldId id="314" r:id="rId47"/>
    <p:sldId id="268" r:id="rId48"/>
    <p:sldId id="315" r:id="rId49"/>
    <p:sldId id="317" r:id="rId50"/>
    <p:sldId id="320" r:id="rId51"/>
    <p:sldId id="321" r:id="rId52"/>
    <p:sldId id="322" r:id="rId5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65" d="100"/>
          <a:sy n="65" d="100"/>
        </p:scale>
        <p:origin x="153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Capobianco Lopes" userId="e2602793-81ee-4f40-ac4e-f7a7f9d1e175" providerId="ADAL" clId="{7F704396-5C0A-4773-8443-574AD5DF6845}"/>
    <pc:docChg chg="modSld">
      <pc:chgData name="Mauricio Capobianco Lopes" userId="e2602793-81ee-4f40-ac4e-f7a7f9d1e175" providerId="ADAL" clId="{7F704396-5C0A-4773-8443-574AD5DF6845}" dt="2020-02-27T15:12:44.677" v="4" actId="20577"/>
      <pc:docMkLst>
        <pc:docMk/>
      </pc:docMkLst>
      <pc:sldChg chg="modSp">
        <pc:chgData name="Mauricio Capobianco Lopes" userId="e2602793-81ee-4f40-ac4e-f7a7f9d1e175" providerId="ADAL" clId="{7F704396-5C0A-4773-8443-574AD5DF6845}" dt="2020-02-27T15:12:35.257" v="1" actId="20577"/>
        <pc:sldMkLst>
          <pc:docMk/>
          <pc:sldMk cId="2489010789" sldId="261"/>
        </pc:sldMkLst>
        <pc:spChg chg="mod">
          <ac:chgData name="Mauricio Capobianco Lopes" userId="e2602793-81ee-4f40-ac4e-f7a7f9d1e175" providerId="ADAL" clId="{7F704396-5C0A-4773-8443-574AD5DF6845}" dt="2020-02-27T15:12:35.257" v="1" actId="20577"/>
          <ac:spMkLst>
            <pc:docMk/>
            <pc:sldMk cId="2489010789" sldId="261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7F704396-5C0A-4773-8443-574AD5DF6845}" dt="2020-02-27T15:12:44.677" v="4" actId="20577"/>
        <pc:sldMkLst>
          <pc:docMk/>
          <pc:sldMk cId="1958979546" sldId="262"/>
        </pc:sldMkLst>
        <pc:spChg chg="mod">
          <ac:chgData name="Mauricio Capobianco Lopes" userId="e2602793-81ee-4f40-ac4e-f7a7f9d1e175" providerId="ADAL" clId="{7F704396-5C0A-4773-8443-574AD5DF6845}" dt="2020-02-27T15:12:44.677" v="4" actId="20577"/>
          <ac:spMkLst>
            <pc:docMk/>
            <pc:sldMk cId="1958979546" sldId="262"/>
            <ac:spMk id="3" creationId="{00000000-0000-0000-0000-000000000000}"/>
          </ac:spMkLst>
        </pc:spChg>
      </pc:sldChg>
    </pc:docChg>
  </pc:docChgLst>
  <pc:docChgLst>
    <pc:chgData name="Mauricio Capobianco Lopes" userId="e2602793-81ee-4f40-ac4e-f7a7f9d1e175" providerId="ADAL" clId="{5E4B7503-6885-43C1-8A95-77DFDBD689BD}"/>
    <pc:docChg chg="custSel modSld">
      <pc:chgData name="Mauricio Capobianco Lopes" userId="e2602793-81ee-4f40-ac4e-f7a7f9d1e175" providerId="ADAL" clId="{5E4B7503-6885-43C1-8A95-77DFDBD689BD}" dt="2019-11-21T21:38:28.451" v="70" actId="20577"/>
      <pc:docMkLst>
        <pc:docMk/>
      </pc:docMkLst>
      <pc:sldChg chg="modSp">
        <pc:chgData name="Mauricio Capobianco Lopes" userId="e2602793-81ee-4f40-ac4e-f7a7f9d1e175" providerId="ADAL" clId="{5E4B7503-6885-43C1-8A95-77DFDBD689BD}" dt="2019-11-21T21:38:28.451" v="70" actId="20577"/>
        <pc:sldMkLst>
          <pc:docMk/>
          <pc:sldMk cId="2007070856" sldId="264"/>
        </pc:sldMkLst>
        <pc:spChg chg="mod">
          <ac:chgData name="Mauricio Capobianco Lopes" userId="e2602793-81ee-4f40-ac4e-f7a7f9d1e175" providerId="ADAL" clId="{5E4B7503-6885-43C1-8A95-77DFDBD689BD}" dt="2019-11-21T21:38:28.451" v="70" actId="20577"/>
          <ac:spMkLst>
            <pc:docMk/>
            <pc:sldMk cId="2007070856" sldId="264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ULowXKU8n5E" TargetMode="External"/><Relationship Id="rId2" Type="http://schemas.openxmlformats.org/officeDocument/2006/relationships/hyperlink" Target="https://www.youtube.com/watch?v=COdkKwUlTv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D1zFjMY56NA0T8d9giW4DUDWCh_5RUdH" TargetMode="External"/><Relationship Id="rId5" Type="http://schemas.openxmlformats.org/officeDocument/2006/relationships/hyperlink" Target="https://www.youtube.com/watch?v=sl_pvpyrn-M&amp;list=PLpv83GdwnciMt2og577o_fMA764DJ-hFy&amp;pp=gAQBiAQB" TargetMode="External"/><Relationship Id="rId4" Type="http://schemas.openxmlformats.org/officeDocument/2006/relationships/hyperlink" Target="https://www.youtube.com/shorts/n5KCHaj6QJw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/>
          <a:lstStyle/>
          <a:p>
            <a:r>
              <a:rPr lang="pt-BR" dirty="0"/>
              <a:t>CONSTRUÇÃO DE UMA IMPRESSORA 3D DE BAIXO CUSTO COM PEÇAS RECICLÁVEIS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136904" cy="1752600"/>
          </a:xfrm>
        </p:spPr>
        <p:txBody>
          <a:bodyPr>
            <a:normAutofit/>
          </a:bodyPr>
          <a:lstStyle/>
          <a:p>
            <a:r>
              <a:rPr lang="pt-BR" dirty="0"/>
              <a:t>Aluno: Jonas Fernando Schuh</a:t>
            </a:r>
          </a:p>
          <a:p>
            <a:r>
              <a:rPr lang="pt-BR" dirty="0"/>
              <a:t>Orientador: Miguel Alexandre Wisintainer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Sustentabilidade</a:t>
            </a:r>
          </a:p>
          <a:p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Consiste no princípio do reaproveitamento do lixo eletrônico, reutilização de materiais e peças que seriam destinadas ao lixo comum.</a:t>
            </a:r>
          </a:p>
          <a:p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Lei 12.305 de 2010, que institui a Política Nacional de Resíduos Sólidos (Brasil, 2010).</a:t>
            </a:r>
          </a:p>
          <a:p>
            <a:pPr lvl="1"/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Pesquisa científica e tecnológica para estimular a reciclagem de produtos eletroeletrônicos e seus componentes.</a:t>
            </a:r>
          </a:p>
          <a:p>
            <a:pPr lvl="1"/>
            <a:r>
              <a:rPr lang="pt-B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Ideia é </a:t>
            </a:r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reutilizar, promover a diminuição de resíduos descartados no meio ambiente e a redução de custos aplicada em projetos.</a:t>
            </a:r>
          </a:p>
        </p:txBody>
      </p:sp>
    </p:spTree>
    <p:extLst>
      <p:ext uri="{BB962C8B-B14F-4D97-AF65-F5344CB8AC3E}">
        <p14:creationId xmlns:p14="http://schemas.microsoft.com/office/powerpoint/2010/main" val="253637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Marlin Firmware</a:t>
            </a:r>
          </a:p>
          <a:p>
            <a:r>
              <a:rPr lang="pt-B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irmware é um software de baixo nível que tem por objetivo se comunicar diretamente com o hardware. </a:t>
            </a:r>
          </a:p>
          <a:p>
            <a:pPr marL="0" indent="0">
              <a:buNone/>
            </a:pP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 um projeto de código aberto e foi criado em 2011. </a:t>
            </a:r>
          </a:p>
          <a:p>
            <a:endParaRPr lang="pt-B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tua em microcontroladores ATMega2560 utilizado no </a:t>
            </a:r>
            <a:r>
              <a:rPr lang="pt-B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Arduino Mega </a:t>
            </a:r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 são largamente utilizados em impressoras 3D.</a:t>
            </a:r>
          </a:p>
          <a:p>
            <a:endParaRPr lang="pt-B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Entre suas características, se pode destacar excelente qualidade de impressão e diversas configurações para todos os componentes de uma impressora 3D.</a:t>
            </a:r>
            <a:endParaRPr lang="pt-B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724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4100" dirty="0"/>
              <a:t>Marlin Firmware</a:t>
            </a:r>
          </a:p>
          <a:p>
            <a:endParaRPr lang="pt-BR" sz="26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pt-BR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ealiza a interpretação dos comandos G-Code, uma linguagem de programação que controla a direção dos movimentos da impressora 3D. </a:t>
            </a:r>
          </a:p>
          <a:p>
            <a:endParaRPr lang="pt-BR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Faz na conversão dos sinais de controle para os motores, aquecedores e outros componentes da impressora.</a:t>
            </a:r>
          </a:p>
          <a:p>
            <a:endParaRPr lang="pt-BR" sz="2600" dirty="0"/>
          </a:p>
          <a:p>
            <a:r>
              <a:rPr lang="pt-BR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 ser parametrizado de acordo com as características particulares de cada projeto para ele funcionar corretamente. </a:t>
            </a:r>
          </a:p>
          <a:p>
            <a:endParaRPr lang="pt-BR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Exemplo de configurações: Medidas de altura, largura, profundidade, sensores e atuadores, tipo de placa utilizada, calibração das distâncias percorridas em milímetros, número de revoluções nos motores, espessura das engrenagens. </a:t>
            </a:r>
          </a:p>
          <a:p>
            <a:endParaRPr lang="pt-BR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070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A Filosofia DIY: reaproveitamento de sucata eletrônica para a construção de impressora 3D de baixo custo</a:t>
            </a:r>
          </a:p>
          <a:p>
            <a:r>
              <a:rPr lang="pt-BR" sz="2000" dirty="0"/>
              <a:t>Apresenta a criação de uma impressora 3D visando o reaproveitamento de lixo eletrônico. </a:t>
            </a:r>
          </a:p>
          <a:p>
            <a:r>
              <a:rPr lang="pt-BR" sz="2000" dirty="0"/>
              <a:t>Foco na sustentabilidade, reutilização e a questão da filosofia Do It Yourself (DIY), que de forma traduzida do idioma inglês, se entende como faça você mesmo. </a:t>
            </a:r>
          </a:p>
          <a:p>
            <a:r>
              <a:rPr lang="pt-BR" sz="2000" dirty="0"/>
              <a:t>O firmware utilizado foi GRBL através da plataforma Arduino UNO.</a:t>
            </a:r>
          </a:p>
          <a:p>
            <a:r>
              <a:rPr lang="pt-BR" sz="2000" dirty="0"/>
              <a:t>Realizada a comparação de desempenho entre o protótipo desenvolvido em relação a uma impressora comercial.</a:t>
            </a:r>
          </a:p>
          <a:p>
            <a:r>
              <a:rPr lang="pt-BR" sz="2000" dirty="0"/>
              <a:t>Os resultados demonstraram ser possível criar uma impressora 3D com orçamento reduzido e resultados satisfatórios. </a:t>
            </a:r>
          </a:p>
        </p:txBody>
      </p:sp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A Filosofia DIY: reaproveitamento de sucata eletrônica para a construção de impressora 3D de baixo custo</a:t>
            </a:r>
          </a:p>
          <a:p>
            <a:pPr marL="0" indent="0">
              <a:buNone/>
            </a:pPr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CF9693-6846-03C7-4324-02121EB9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68" y="1813867"/>
            <a:ext cx="4638832" cy="43923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7E1C39-9951-13F4-0358-48F5D104955A}"/>
              </a:ext>
            </a:extLst>
          </p:cNvPr>
          <p:cNvSpPr txBox="1"/>
          <p:nvPr/>
        </p:nvSpPr>
        <p:spPr>
          <a:xfrm>
            <a:off x="3419872" y="6206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Level et al., (2022).</a:t>
            </a:r>
          </a:p>
        </p:txBody>
      </p:sp>
    </p:spTree>
    <p:extLst>
      <p:ext uri="{BB962C8B-B14F-4D97-AF65-F5344CB8AC3E}">
        <p14:creationId xmlns:p14="http://schemas.microsoft.com/office/powerpoint/2010/main" val="14483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Desenvolvimento de impressora 3D de baixo custo para prototipagem de peças para o meio rural </a:t>
            </a:r>
          </a:p>
          <a:p>
            <a:r>
              <a:rPr lang="pt-BR" sz="2000" dirty="0"/>
              <a:t>Foco para utilização no desenvolvimento de peças, ferramentas ou protótipos no meio agrícola. </a:t>
            </a:r>
          </a:p>
          <a:p>
            <a:r>
              <a:rPr lang="pt-BR" sz="2000" dirty="0"/>
              <a:t>Utilizou firmware Marlin, placas Arduino Mega 2560 e Ramps versão 1.4, kit extrusora e placa aquecida compradas. </a:t>
            </a:r>
          </a:p>
          <a:p>
            <a:r>
              <a:rPr lang="pt-BR" sz="2000" dirty="0"/>
              <a:t>Os motores dos eixos X, Y e seu conjunto de guias lineares e correias foram reutilizados de impressoras de texto antigas. </a:t>
            </a:r>
          </a:p>
          <a:p>
            <a:r>
              <a:rPr lang="pt-BR" sz="2000" dirty="0"/>
              <a:t>Realizou comparação de qualidade entre o protótipo desenvolvido em relação a uma impressora comercial testada e certificada.</a:t>
            </a:r>
          </a:p>
          <a:p>
            <a:r>
              <a:rPr lang="pt-BR" sz="2000" dirty="0"/>
              <a:t>Resultados foram idênticos e mostrou como alternativa de qualidade em relação a impressoras comerciais com valor mais elevado. 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04751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Desenvolvimento de impressora 3D de baixo custo para prototipagem de peças para o meio rural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FA7E86-D320-A089-3AEF-4E9CBD46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72816"/>
            <a:ext cx="3949205" cy="45385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5BFAEF7-440F-54A6-DF38-93249044C029}"/>
              </a:ext>
            </a:extLst>
          </p:cNvPr>
          <p:cNvSpPr txBox="1"/>
          <p:nvPr/>
        </p:nvSpPr>
        <p:spPr>
          <a:xfrm>
            <a:off x="3203848" y="63091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Zucca e Machado (2019).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766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Construção de uma impressora 3D de baixo custo com materiais alternativos</a:t>
            </a:r>
          </a:p>
          <a:p>
            <a:r>
              <a:rPr lang="pt-BR" sz="1900" dirty="0"/>
              <a:t>Impressora 3D de baixo custo que utilizou em grande parte materiais provenientes de descarte e lixo eletrônico.  </a:t>
            </a:r>
          </a:p>
          <a:p>
            <a:r>
              <a:rPr lang="pt-BR" sz="1900" dirty="0"/>
              <a:t>Usaram peças retiradas de impressoras antigas e de outros equipamentos obsoletos. </a:t>
            </a:r>
          </a:p>
          <a:p>
            <a:r>
              <a:rPr lang="pt-BR" sz="1900" dirty="0"/>
              <a:t>Demais peças utilizadas foram adquiridas por meio de um kit eletrônico, contendo as placas Arduino UNO e CNC Shield e um bico extrusor. </a:t>
            </a:r>
          </a:p>
          <a:p>
            <a:r>
              <a:rPr lang="pt-BR" sz="1900" dirty="0"/>
              <a:t>O firmware utilizado foi o Teacup que é gratuito e de código aberto. </a:t>
            </a:r>
          </a:p>
          <a:p>
            <a:r>
              <a:rPr lang="pt-BR" sz="1900" dirty="0"/>
              <a:t>Durante a montagem e utilização ocorreram várias dificuldades, entre elas, foi o excesso de folgas que dificultou a precisão necessária.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9121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/>
              <a:t>Construção de uma impressora 3D de baixo custo com materiais alternativos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8249F5-A0E4-6322-5590-0943EA73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772816"/>
            <a:ext cx="3096344" cy="46035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191650-5DCF-2062-DC6B-2A07F896CC91}"/>
              </a:ext>
            </a:extLst>
          </p:cNvPr>
          <p:cNvSpPr txBox="1"/>
          <p:nvPr/>
        </p:nvSpPr>
        <p:spPr>
          <a:xfrm>
            <a:off x="3635896" y="6361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Batista (2021).</a:t>
            </a:r>
          </a:p>
        </p:txBody>
      </p:sp>
    </p:spTree>
    <p:extLst>
      <p:ext uri="{BB962C8B-B14F-4D97-AF65-F5344CB8AC3E}">
        <p14:creationId xmlns:p14="http://schemas.microsoft.com/office/powerpoint/2010/main" val="316300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 montado com peças de baixo custo (Requisito não funcional – RNF);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 componentes reciclados de outros dispositivos eletrônicos (RNF);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 madeira reciclada (RNF);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 hardware, firmware e softwares de código aberto (RNF);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promover a reutilização de lixo eletrônico para algo novamente útil (RNF);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possuir capacidade de operar por mais de 10 horas sem falhas (RNF);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 o firmware Marlin (RNF);</a:t>
            </a:r>
          </a:p>
          <a:p>
            <a:pPr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permitir a impressão de um cubo de calibração de 20 milímetros (RF);</a:t>
            </a:r>
          </a:p>
          <a:p>
            <a:pPr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avaliar se o protótipo gera objetos 3D com uma precisão aceitável (RF);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impressão 3D de peças do projeto FURBOT (RF).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</a:t>
            </a:r>
          </a:p>
          <a:p>
            <a:r>
              <a:rPr lang="pt-BR" dirty="0"/>
              <a:t>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Análise dos Resultados</a:t>
            </a:r>
          </a:p>
          <a:p>
            <a:r>
              <a:rPr lang="pt-BR" dirty="0"/>
              <a:t>Conclusões e Sugestões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A ideia inicial surgiu de pesquisa bibliográfica em livros estrangeiros, em virtude que existe pouca bibliografia sobre esse tema no idioma português. </a:t>
            </a:r>
          </a:p>
          <a:p>
            <a:r>
              <a:rPr lang="pt-BR" sz="1800" dirty="0"/>
              <a:t>Também foi levado em conta pesquisas em trabalhos acadêmicos e artigos científicos sobre o tema.</a:t>
            </a:r>
          </a:p>
          <a:p>
            <a:r>
              <a:rPr lang="pt-BR" sz="1800" dirty="0"/>
              <a:t>O modelo se trata de uma impressora 3D do tipo Prusa: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</p:txBody>
      </p:sp>
      <p:pic>
        <p:nvPicPr>
          <p:cNvPr id="7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7A33C80F-6218-56A6-D391-7D32AD34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27832"/>
            <a:ext cx="3708142" cy="3294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3205EFC-127D-10D1-FF63-F7C0BFD877B6}"/>
              </a:ext>
            </a:extLst>
          </p:cNvPr>
          <p:cNvSpPr txBox="1"/>
          <p:nvPr/>
        </p:nvSpPr>
        <p:spPr>
          <a:xfrm>
            <a:off x="2195855" y="63000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Evans (2012).</a:t>
            </a:r>
          </a:p>
        </p:txBody>
      </p:sp>
    </p:spTree>
    <p:extLst>
      <p:ext uri="{BB962C8B-B14F-4D97-AF65-F5344CB8AC3E}">
        <p14:creationId xmlns:p14="http://schemas.microsoft.com/office/powerpoint/2010/main" val="97835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r>
              <a:rPr lang="pt-BR" sz="1800" dirty="0"/>
              <a:t>A base teve início a partir do protótipo de um roteador CNC 2D, desenvolvido como hobby que foi feito com peças recicladas. </a:t>
            </a:r>
          </a:p>
          <a:p>
            <a:r>
              <a:rPr lang="pt-BR" sz="1800" dirty="0"/>
              <a:t>Uma motivação foi reaproveitamento das peças e estrutura. 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</p:txBody>
      </p:sp>
      <p:pic>
        <p:nvPicPr>
          <p:cNvPr id="4" name="Imagem 3" descr="Uma imagem contendo no interior, mesa, de madeira, livro&#10;&#10;Descrição gerada automaticamente">
            <a:extLst>
              <a:ext uri="{FF2B5EF4-FFF2-40B4-BE49-F238E27FC236}">
                <a16:creationId xmlns:a16="http://schemas.microsoft.com/office/drawing/2014/main" id="{02621CE0-7917-45E6-31C0-43AF3B791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722" y="2294379"/>
            <a:ext cx="3276266" cy="3902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601E0C-785B-BF23-5007-EE47CC3F4578}"/>
              </a:ext>
            </a:extLst>
          </p:cNvPr>
          <p:cNvSpPr txBox="1"/>
          <p:nvPr/>
        </p:nvSpPr>
        <p:spPr>
          <a:xfrm>
            <a:off x="2195855" y="61966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</p:spTree>
    <p:extLst>
      <p:ext uri="{BB962C8B-B14F-4D97-AF65-F5344CB8AC3E}">
        <p14:creationId xmlns:p14="http://schemas.microsoft.com/office/powerpoint/2010/main" val="179499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/>
              <a:t>Engenharia reversa do protótipo construído</a:t>
            </a:r>
          </a:p>
          <a:p>
            <a:pPr marL="0" indent="0" algn="ctr">
              <a:buNone/>
            </a:pPr>
            <a:endParaRPr lang="pt-BR" sz="1800" dirty="0"/>
          </a:p>
          <a:p>
            <a:r>
              <a:rPr lang="pt-BR" sz="2000" dirty="0"/>
              <a:t>O protótipo foi construído de forma incremental. </a:t>
            </a:r>
          </a:p>
          <a:p>
            <a:endParaRPr lang="pt-BR" sz="2000" dirty="0"/>
          </a:p>
          <a:p>
            <a:r>
              <a:rPr lang="pt-BR" sz="2000" dirty="0"/>
              <a:t>Realizado a engenharia reversa através de modelos em 3D do que foi construído em todas suas etapas.</a:t>
            </a:r>
          </a:p>
          <a:p>
            <a:endParaRPr lang="pt-BR" sz="2000" dirty="0"/>
          </a:p>
          <a:p>
            <a:r>
              <a:rPr lang="pt-BR" sz="2000" dirty="0"/>
              <a:t>A construção do desenho técnico da estrutura do protótipo em 3D foi realizada com a ferramenta SketchUp (Trimble Inc, 2023).</a:t>
            </a:r>
          </a:p>
          <a:p>
            <a:endParaRPr lang="pt-BR" sz="2000" dirty="0"/>
          </a:p>
          <a:p>
            <a:endParaRPr lang="pt-BR" sz="1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04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601E0C-785B-BF23-5007-EE47CC3F4578}"/>
              </a:ext>
            </a:extLst>
          </p:cNvPr>
          <p:cNvSpPr txBox="1"/>
          <p:nvPr/>
        </p:nvSpPr>
        <p:spPr>
          <a:xfrm>
            <a:off x="2195855" y="63000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6" name="Imagem 5" descr="Desenho técnico&#10;&#10;Descrição gerada automaticamente com confiança média">
            <a:extLst>
              <a:ext uri="{FF2B5EF4-FFF2-40B4-BE49-F238E27FC236}">
                <a16:creationId xmlns:a16="http://schemas.microsoft.com/office/drawing/2014/main" id="{385C0C98-4AE9-73BA-2152-AE27B607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9571"/>
            <a:ext cx="4572000" cy="51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1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/>
              <a:t>Esquema elétrico dos componentes da Impressora 3D</a:t>
            </a:r>
          </a:p>
          <a:p>
            <a:pPr marL="0" indent="0" algn="ctr">
              <a:buNone/>
            </a:pPr>
            <a:endParaRPr lang="pt-BR" sz="1800" dirty="0"/>
          </a:p>
          <a:p>
            <a:r>
              <a:rPr lang="pt-BR" sz="2000" dirty="0"/>
              <a:t>A ligação dos componentes elétricos ocorreu de forma incremental.</a:t>
            </a:r>
          </a:p>
          <a:p>
            <a:endParaRPr lang="pt-BR" sz="2000" dirty="0"/>
          </a:p>
          <a:p>
            <a:r>
              <a:rPr lang="pt-BR" sz="2000" dirty="0"/>
              <a:t>Realizado engenharia reversa da versão funcional do esquema elétrico.</a:t>
            </a:r>
          </a:p>
          <a:p>
            <a:endParaRPr lang="pt-BR" sz="2000" dirty="0"/>
          </a:p>
          <a:p>
            <a:r>
              <a:rPr lang="pt-BR" sz="2000" dirty="0"/>
              <a:t>Componentes foram conectados de forma isolada e conforme foi se obtendo sucesso, foi sendo incorporado as melhorias. </a:t>
            </a:r>
          </a:p>
          <a:p>
            <a:endParaRPr lang="pt-BR" sz="2000" dirty="0"/>
          </a:p>
          <a:p>
            <a:r>
              <a:rPr lang="pt-BR" sz="2000" dirty="0"/>
              <a:t>Nessa fase ocorreram vários problemas onde o esquema elétrico teve que ser alterado e adaptado. </a:t>
            </a:r>
          </a:p>
          <a:p>
            <a:pPr marL="0" indent="0">
              <a:buNone/>
            </a:pPr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366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601E0C-785B-BF23-5007-EE47CC3F4578}"/>
              </a:ext>
            </a:extLst>
          </p:cNvPr>
          <p:cNvSpPr txBox="1"/>
          <p:nvPr/>
        </p:nvSpPr>
        <p:spPr>
          <a:xfrm>
            <a:off x="2195855" y="63000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F6AF88-7DD9-57AA-15CF-DCD90BBFF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71521"/>
            <a:ext cx="5809992" cy="5107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67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As peças iniciais foram usadas roteador CNC. Demais componentes foram comprados. Kits eletrônicos, placas, parafusos, brocas, cabos. </a:t>
            </a:r>
          </a:p>
          <a:p>
            <a:r>
              <a:rPr lang="pt-BR" sz="1800" dirty="0"/>
              <a:t>Ferramentas para medir nível e esquadro de ângulos.</a:t>
            </a:r>
          </a:p>
          <a:p>
            <a:endParaRPr lang="pt-BR" dirty="0"/>
          </a:p>
        </p:txBody>
      </p:sp>
      <p:pic>
        <p:nvPicPr>
          <p:cNvPr id="4" name="Imagem 3" descr="Uma imagem contendo no interior, mesa, vivendo, quarto&#10;&#10;Descrição gerada automaticamente">
            <a:extLst>
              <a:ext uri="{FF2B5EF4-FFF2-40B4-BE49-F238E27FC236}">
                <a16:creationId xmlns:a16="http://schemas.microsoft.com/office/drawing/2014/main" id="{BA0B1574-CC3B-CC39-45AA-E2EBCD116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95474"/>
            <a:ext cx="3079750" cy="36175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7D2924A-3D36-83C4-697B-EEE5C2B935E7}"/>
              </a:ext>
            </a:extLst>
          </p:cNvPr>
          <p:cNvSpPr txBox="1"/>
          <p:nvPr/>
        </p:nvSpPr>
        <p:spPr>
          <a:xfrm>
            <a:off x="179512" y="62130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  <p:pic>
        <p:nvPicPr>
          <p:cNvPr id="5" name="Imagem 4" descr="Computador em cima de bicicleta&#10;&#10;Descrição gerada automaticamente com confiança baixa">
            <a:extLst>
              <a:ext uri="{FF2B5EF4-FFF2-40B4-BE49-F238E27FC236}">
                <a16:creationId xmlns:a16="http://schemas.microsoft.com/office/drawing/2014/main" id="{734E8E54-5EC3-753F-4B32-5DAD9D5EF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83866"/>
            <a:ext cx="3755306" cy="3149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3995936" y="57229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</p:spTree>
    <p:extLst>
      <p:ext uri="{BB962C8B-B14F-4D97-AF65-F5344CB8AC3E}">
        <p14:creationId xmlns:p14="http://schemas.microsoft.com/office/powerpoint/2010/main" val="25200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As madeiras foram recortadas por máquina profissional pela empresa Compensados Keunecke localizada na cidade de Blumenau, Santa Catarina.</a:t>
            </a:r>
          </a:p>
          <a:p>
            <a:r>
              <a:rPr lang="pt-BR" sz="1800" dirty="0"/>
              <a:t>Ângulos perfeitos de 90 graus. Vários ajustes com o esquadro. 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D2924A-3D36-83C4-697B-EEE5C2B935E7}"/>
              </a:ext>
            </a:extLst>
          </p:cNvPr>
          <p:cNvSpPr txBox="1"/>
          <p:nvPr/>
        </p:nvSpPr>
        <p:spPr>
          <a:xfrm>
            <a:off x="179512" y="62130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3779912" y="62130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  <p:pic>
        <p:nvPicPr>
          <p:cNvPr id="8" name="Imagem 7" descr="Uma imagem contendo no interior, mesa, pequeno, televisão&#10;&#10;Descrição gerada automaticamente">
            <a:extLst>
              <a:ext uri="{FF2B5EF4-FFF2-40B4-BE49-F238E27FC236}">
                <a16:creationId xmlns:a16="http://schemas.microsoft.com/office/drawing/2014/main" id="{96CDB679-662B-18F8-85FD-2EF3FE699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1719"/>
            <a:ext cx="2592288" cy="329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Uma imagem contendo no interior, computador, mesa, computer&#10;&#10;Descrição gerada automaticamente">
            <a:extLst>
              <a:ext uri="{FF2B5EF4-FFF2-40B4-BE49-F238E27FC236}">
                <a16:creationId xmlns:a16="http://schemas.microsoft.com/office/drawing/2014/main" id="{98B0AD06-50CE-8256-5ACB-F2B00F422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286" y="2852936"/>
            <a:ext cx="2803025" cy="3362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33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2674640" cy="4680520"/>
          </a:xfrm>
        </p:spPr>
        <p:txBody>
          <a:bodyPr>
            <a:normAutofit/>
          </a:bodyPr>
          <a:lstStyle/>
          <a:p>
            <a:r>
              <a:rPr lang="pt-BR" sz="1800" dirty="0"/>
              <a:t>O eixo Z concentra a estrutura móvel mais complexa. </a:t>
            </a:r>
          </a:p>
          <a:p>
            <a:endParaRPr lang="pt-BR" sz="1800" dirty="0"/>
          </a:p>
          <a:p>
            <a:r>
              <a:rPr lang="pt-BR" sz="1800" dirty="0"/>
              <a:t>Na ilustração seguem todas as peças utilizadas de forma detalhada.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3131840" y="6174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640E501-26A8-5605-9C5D-956144B5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220386"/>
            <a:ext cx="4428585" cy="49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4680520"/>
          </a:xfrm>
        </p:spPr>
        <p:txBody>
          <a:bodyPr>
            <a:normAutofit/>
          </a:bodyPr>
          <a:lstStyle/>
          <a:p>
            <a:r>
              <a:rPr lang="pt-BR" sz="1800" dirty="0"/>
              <a:t>A extrusora MK8 foi comprada manufaturada. </a:t>
            </a:r>
          </a:p>
          <a:p>
            <a:r>
              <a:rPr lang="pt-BR" sz="1800" dirty="0"/>
              <a:t>O filamento é tracionado pelo motor e é conduzido até a parte inferior, denominada HotEnd.</a:t>
            </a:r>
          </a:p>
          <a:p>
            <a:r>
              <a:rPr lang="pt-BR" sz="1800" dirty="0"/>
              <a:t>Quando aquecido, derrete o filamento, nas coordenadas gerenciadas pelo firmware que opera o microcontrolador.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2388840" y="61961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E0F97A0-0EA1-253A-E2A5-81CC0831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048359"/>
            <a:ext cx="41588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2000" dirty="0"/>
              <a:t>Início partiu do protótipo de um roteador CNC 2D, desenvolvido como hobby pelo autor que utilizou peças recicladas de baixo custo. </a:t>
            </a:r>
          </a:p>
          <a:p>
            <a:r>
              <a:rPr lang="pt-BR" sz="2000" dirty="0"/>
              <a:t>Um dos motivos foi o aproveitamento das peças e estrutura: motores de passo, corrediças telescópicas e estrutura de madeira reciclada.</a:t>
            </a:r>
          </a:p>
          <a:p>
            <a:r>
              <a:rPr lang="pt-BR" sz="2000" dirty="0"/>
              <a:t>A decisão de fazer uma impressora 3D surgiu da sugestão feita pelo futuro orientador na época, professor da disciplina de eletrônica da FURB, Prof. Ms. Miguel Alexandre Wisintainer.</a:t>
            </a:r>
          </a:p>
          <a:p>
            <a:r>
              <a:rPr lang="pt-BR" sz="2000" dirty="0"/>
              <a:t>A ideia era fazer um gravador laser e aproveitar toda estrutura do CNC em 2D, mas após estudos, se concluiu que a impressora 3D foi a melhor opção.</a:t>
            </a:r>
          </a:p>
          <a:p>
            <a:r>
              <a:rPr lang="pt-BR" sz="2000" dirty="0"/>
              <a:t>Laser é perigoso. Raios ultravioleta que podem causar sérios problemas de visão durante os testes.</a:t>
            </a:r>
          </a:p>
          <a:p>
            <a:r>
              <a:rPr lang="pt-BR" sz="2000" dirty="0"/>
              <a:t>O trabalho proposto tem aderência ao eixo de Pesquisa, Inovação e Empreendedorismo. </a:t>
            </a:r>
          </a:p>
          <a:p>
            <a:endParaRPr lang="pt-BR" sz="1800" dirty="0"/>
          </a:p>
          <a:p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686800" cy="4680520"/>
          </a:xfrm>
        </p:spPr>
        <p:txBody>
          <a:bodyPr>
            <a:norm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Após finalização da montagem do eixo Z, a estrutura foi acoplada nas corrediças do eixo X da estrutura principal.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2296344" y="61744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 descr="Desenho técnico&#10;&#10;Descrição gerada automaticamente">
            <a:extLst>
              <a:ext uri="{FF2B5EF4-FFF2-40B4-BE49-F238E27FC236}">
                <a16:creationId xmlns:a16="http://schemas.microsoft.com/office/drawing/2014/main" id="{BBD0917C-12FB-2A85-DA3E-2BA73B4F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204864"/>
            <a:ext cx="3167749" cy="40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896544"/>
          </a:xfrm>
        </p:spPr>
        <p:txBody>
          <a:bodyPr>
            <a:norm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Principais conexões utilizadas na Ramps versão 1.4 que foi acoplada na placa do Arduino Mega 2560 e os controladores de motor de passo acoplados na placa Ramps.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2195736" y="63104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DEE1B55-93CA-770A-8559-A4ED92D8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99126"/>
            <a:ext cx="7272808" cy="441136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7411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896544"/>
          </a:xfrm>
        </p:spPr>
        <p:txBody>
          <a:bodyPr>
            <a:norm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 do Arduino utilizada para alterações no firmware Marlin. Escrito em linguagem C.</a:t>
            </a:r>
          </a:p>
          <a:p>
            <a:r>
              <a:rPr lang="pt-BR" sz="1800" dirty="0">
                <a:latin typeface="Times New Roman" panose="02020603050405020304" pitchFamily="18" charset="0"/>
              </a:rPr>
              <a:t>Após compilação é carregado para o microcontrolador Arduino Mega 2560.</a:t>
            </a:r>
          </a:p>
          <a:p>
            <a:r>
              <a:rPr lang="pt-BR" sz="1800" dirty="0">
                <a:latin typeface="Times New Roman" panose="02020603050405020304" pitchFamily="18" charset="0"/>
              </a:rPr>
              <a:t>Conexão entre microcontrolador e PC ocorre pela porta USB.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2123728" y="61653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5197DEB-3DC0-4DD9-9AEC-396D7362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2306795"/>
            <a:ext cx="7128792" cy="38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04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896544"/>
          </a:xfrm>
        </p:spPr>
        <p:txBody>
          <a:bodyPr>
            <a:norm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Calibração dos eixos com régua.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-396552" y="62751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356E68-A0A6-3B53-2D59-C21BCDA2E6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4809490" cy="2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DCFD78-0BB9-328E-399A-E2818461D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64005"/>
            <a:ext cx="2500630" cy="372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96DA19DF-C305-2648-B995-8B086690A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9" y="4204575"/>
            <a:ext cx="1339269" cy="19699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459C3F-A2AD-CE90-70BF-929DE692B238}"/>
              </a:ext>
            </a:extLst>
          </p:cNvPr>
          <p:cNvSpPr txBox="1"/>
          <p:nvPr/>
        </p:nvSpPr>
        <p:spPr>
          <a:xfrm>
            <a:off x="4800600" y="52815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F1D2495-CBC5-A066-A3EA-D0160ED0847D}"/>
              </a:ext>
            </a:extLst>
          </p:cNvPr>
          <p:cNvSpPr txBox="1"/>
          <p:nvPr/>
        </p:nvSpPr>
        <p:spPr>
          <a:xfrm>
            <a:off x="1061865" y="41040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373073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896544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Nivelamento mesa aquecida.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2123728" y="62184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 descr="Computador em cima da mesa&#10;&#10;Descrição gerada automaticamente com confiança baixa">
            <a:extLst>
              <a:ext uri="{FF2B5EF4-FFF2-40B4-BE49-F238E27FC236}">
                <a16:creationId xmlns:a16="http://schemas.microsoft.com/office/drawing/2014/main" id="{BE2279E0-34B8-43DF-3701-A7936978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72816"/>
            <a:ext cx="3451969" cy="44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6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3250704" cy="4896544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Versão funcional do protótipo.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39430-3B19-B0E9-F6F0-878913AEF9DB}"/>
              </a:ext>
            </a:extLst>
          </p:cNvPr>
          <p:cNvSpPr txBox="1"/>
          <p:nvPr/>
        </p:nvSpPr>
        <p:spPr>
          <a:xfrm>
            <a:off x="3449920" y="61907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 descr="Computador em cima da mesa&#10;&#10;Descrição gerada automaticamente com confiança média">
            <a:extLst>
              <a:ext uri="{FF2B5EF4-FFF2-40B4-BE49-F238E27FC236}">
                <a16:creationId xmlns:a16="http://schemas.microsoft.com/office/drawing/2014/main" id="{15A3410B-C154-19A5-9AE4-174F5F41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158914"/>
            <a:ext cx="3695993" cy="50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37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Software fatiador – Repetier Host</a:t>
            </a:r>
          </a:p>
          <a:p>
            <a:pPr marL="0" indent="0" algn="ctr">
              <a:buNone/>
            </a:pPr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8A08B24-400F-FD56-1382-E40D79DD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800352"/>
            <a:ext cx="7482649" cy="40049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2339752" y="58136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/>
              <a:t>Exemplo do GCode gerado pelo fatiador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2339752" y="58136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D17C9EE-E762-1FB4-B5C9-FD0B5A1E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08" y="1482119"/>
            <a:ext cx="4320326" cy="46688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053FC3-C587-8D12-B7E9-8E29CC05D7B9}"/>
              </a:ext>
            </a:extLst>
          </p:cNvPr>
          <p:cNvSpPr txBox="1"/>
          <p:nvPr/>
        </p:nvSpPr>
        <p:spPr>
          <a:xfrm>
            <a:off x="3069745" y="6125640"/>
            <a:ext cx="3240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227999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dirty="0"/>
              <a:t>Primeira impressão realizada com sucesso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2339752" y="58136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6144EE-7998-C887-8DBB-37852292B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16430"/>
            <a:ext cx="3828256" cy="4297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293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1800" dirty="0"/>
              <a:t>Impressão do primeiro cubo de 20 mm com sucesso. O objetivo principal do estudo foi atingido. </a:t>
            </a:r>
          </a:p>
          <a:p>
            <a:r>
              <a:rPr lang="pt-BR" sz="1800" dirty="0"/>
              <a:t>Material utilizado foi o PLA.</a:t>
            </a:r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2286000" y="58057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8C3068-E0B3-97D2-A473-19B0935AA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344816" cy="3540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67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Uma imagem contendo no interior, mesa, de madeira, livro&#10;&#10;Descrição gerada automaticamente">
            <a:extLst>
              <a:ext uri="{FF2B5EF4-FFF2-40B4-BE49-F238E27FC236}">
                <a16:creationId xmlns:a16="http://schemas.microsoft.com/office/drawing/2014/main" id="{A0D3634D-D8E7-576A-BC42-821299836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7984" y="1517522"/>
            <a:ext cx="3728720" cy="44411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D6A581-F60D-CA29-5D2D-C0BD53EF8C3C}"/>
              </a:ext>
            </a:extLst>
          </p:cNvPr>
          <p:cNvSpPr txBox="1"/>
          <p:nvPr/>
        </p:nvSpPr>
        <p:spPr>
          <a:xfrm>
            <a:off x="2411760" y="60634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A518EB-956A-72AA-EA98-D7211C801C35}"/>
              </a:ext>
            </a:extLst>
          </p:cNvPr>
          <p:cNvSpPr txBox="1"/>
          <p:nvPr/>
        </p:nvSpPr>
        <p:spPr>
          <a:xfrm>
            <a:off x="2339752" y="11777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Roteador CNC 2D</a:t>
            </a:r>
            <a:endParaRPr lang="pt-B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21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1800" dirty="0"/>
              <a:t>Novos ajustes e testes para melhorar a precisão do cubo de calibração.</a:t>
            </a:r>
          </a:p>
          <a:p>
            <a:r>
              <a:rPr lang="pt-BR" sz="1800" dirty="0"/>
              <a:t>Impressão de forma orgânica grande para testar resistência do protótipo.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3635895" y="56612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551765-095A-7020-4FB6-255182A58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3"/>
            <a:ext cx="2846555" cy="417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Televisão ligada com 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46A823C0-B8DF-BFBF-D42C-4D3059BE1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2132856"/>
            <a:ext cx="5342994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D78BBA-12F8-9545-E9AF-467C0B23CAEE}"/>
              </a:ext>
            </a:extLst>
          </p:cNvPr>
          <p:cNvSpPr txBox="1"/>
          <p:nvPr/>
        </p:nvSpPr>
        <p:spPr>
          <a:xfrm>
            <a:off x="-396552" y="60932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2769066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1800" dirty="0"/>
              <a:t>Cubo de calibração no material ABS. </a:t>
            </a:r>
          </a:p>
          <a:p>
            <a:r>
              <a:rPr lang="pt-BR" sz="1800" dirty="0"/>
              <a:t>ABS é mais trabalhoso por possuir características diferentes do PLA. Surpreendeu na qualidade.</a:t>
            </a:r>
          </a:p>
          <a:p>
            <a:r>
              <a:rPr lang="pt-BR" sz="1800" dirty="0"/>
              <a:t>Modelo 3DBenchy. Esses modelos são utilizados mundialmente para medir as capacidades das impressoras 3D.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2252286" y="5949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445840-ED23-42AD-E51F-092AA719C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2740044"/>
            <a:ext cx="2390235" cy="321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Caixa de relógio&#10;&#10;Descrição gerada automaticamente com confiança baixa">
            <a:extLst>
              <a:ext uri="{FF2B5EF4-FFF2-40B4-BE49-F238E27FC236}">
                <a16:creationId xmlns:a16="http://schemas.microsoft.com/office/drawing/2014/main" id="{1D7CD169-B8B5-5D13-4A69-A9EBBB2B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391" y="2754703"/>
            <a:ext cx="2793027" cy="3217960"/>
          </a:xfrm>
          <a:prstGeom prst="rect">
            <a:avLst/>
          </a:prstGeom>
        </p:spPr>
      </p:pic>
      <p:pic>
        <p:nvPicPr>
          <p:cNvPr id="8" name="Imagem 7" descr="Uma imagem contendo relógio, no interior, mesa, câmera&#10;&#10;Descrição gerada automaticamente">
            <a:extLst>
              <a:ext uri="{FF2B5EF4-FFF2-40B4-BE49-F238E27FC236}">
                <a16:creationId xmlns:a16="http://schemas.microsoft.com/office/drawing/2014/main" id="{4FEC9F1C-9D43-508C-5DC2-662E646A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2740044"/>
            <a:ext cx="3250705" cy="30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1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1800" dirty="0"/>
              <a:t>Modelo grande em 3D de 30 centímetros de altura e 40 horas de impressão.</a:t>
            </a:r>
          </a:p>
          <a:p>
            <a:r>
              <a:rPr lang="pt-BR" sz="1800" dirty="0"/>
              <a:t>Realizados aproximadamente 200 horas de testes com diferentes modelos, formas, técnicas e materiais.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-252536" y="59596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5057F-3923-1868-C2E8-72E040572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0" y="2545912"/>
            <a:ext cx="2111375" cy="34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Placa de computador em cima de mesa de madeira&#10;&#10;Descrição gerada automaticamente com confiança baixa">
            <a:extLst>
              <a:ext uri="{FF2B5EF4-FFF2-40B4-BE49-F238E27FC236}">
                <a16:creationId xmlns:a16="http://schemas.microsoft.com/office/drawing/2014/main" id="{B382036B-773A-ED03-7ABF-DDDA3B34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81" y="2719031"/>
            <a:ext cx="3098592" cy="32713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56077A8-76FA-2BD9-93C0-21D277BDCA38}"/>
              </a:ext>
            </a:extLst>
          </p:cNvPr>
          <p:cNvSpPr txBox="1"/>
          <p:nvPr/>
        </p:nvSpPr>
        <p:spPr>
          <a:xfrm>
            <a:off x="3563888" y="59596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115417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r>
              <a:rPr lang="pt-BR" sz="1800" dirty="0"/>
              <a:t>Testes de peças para projeto FURBOT.</a:t>
            </a:r>
          </a:p>
          <a:p>
            <a:r>
              <a:rPr lang="pt-BR" sz="1800" dirty="0"/>
              <a:t>Chapa multifuncional de 130 mm x 100 mm x 10 mm.</a:t>
            </a:r>
          </a:p>
          <a:p>
            <a:r>
              <a:rPr lang="pt-BR" sz="1800" dirty="0"/>
              <a:t>Encaixe de canto da placa. </a:t>
            </a:r>
          </a:p>
          <a:p>
            <a:r>
              <a:rPr lang="pt-BR" sz="1800" dirty="0"/>
              <a:t>Prototipação Rápida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76913-2E2A-70DD-8269-21BFA56559E3}"/>
              </a:ext>
            </a:extLst>
          </p:cNvPr>
          <p:cNvSpPr txBox="1"/>
          <p:nvPr/>
        </p:nvSpPr>
        <p:spPr>
          <a:xfrm>
            <a:off x="-261983" y="63509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6077A8-76FA-2BD9-93C0-21D277BDCA38}"/>
              </a:ext>
            </a:extLst>
          </p:cNvPr>
          <p:cNvSpPr txBox="1"/>
          <p:nvPr/>
        </p:nvSpPr>
        <p:spPr>
          <a:xfrm>
            <a:off x="4266635" y="56612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4" name="Imagem 3" descr="Uma imagem contendo mesa, material de papelaria, no interior, edifício&#10;&#10;Descrição gerada automaticamente">
            <a:extLst>
              <a:ext uri="{FF2B5EF4-FFF2-40B4-BE49-F238E27FC236}">
                <a16:creationId xmlns:a16="http://schemas.microsoft.com/office/drawing/2014/main" id="{6C5F270E-B56E-87E1-1539-20DFBC7C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9" y="2432396"/>
            <a:ext cx="3188810" cy="3918569"/>
          </a:xfrm>
          <a:prstGeom prst="rect">
            <a:avLst/>
          </a:prstGeom>
        </p:spPr>
      </p:pic>
      <p:pic>
        <p:nvPicPr>
          <p:cNvPr id="7" name="Imagem 6" descr="Uma imagem contendo verde, mesa, papel, jogo&#10;&#10;Descrição gerada automaticamente">
            <a:extLst>
              <a:ext uri="{FF2B5EF4-FFF2-40B4-BE49-F238E27FC236}">
                <a16:creationId xmlns:a16="http://schemas.microsoft.com/office/drawing/2014/main" id="{0A38B083-7AA4-C191-49B6-FBA4AC8F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432396"/>
            <a:ext cx="4994533" cy="30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7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pt-BR" sz="1800" dirty="0"/>
              <a:t>Estrutura de placas FURBOT.</a:t>
            </a:r>
          </a:p>
          <a:p>
            <a:pPr marL="0" indent="0">
              <a:buNone/>
            </a:pPr>
            <a:endParaRPr lang="pt-BR" sz="1800" dirty="0"/>
          </a:p>
          <a:p>
            <a:r>
              <a:rPr lang="pt-BR" sz="1800" dirty="0"/>
              <a:t>24 placas de 10 x 13 cm (+- 6 </a:t>
            </a:r>
            <a:r>
              <a:rPr lang="pt-BR" sz="1800" dirty="0" err="1"/>
              <a:t>hrs</a:t>
            </a:r>
            <a:r>
              <a:rPr lang="pt-BR" sz="1800" dirty="0"/>
              <a:t>)</a:t>
            </a:r>
          </a:p>
          <a:p>
            <a:r>
              <a:rPr lang="pt-BR" sz="1800" dirty="0"/>
              <a:t>36 conectores retos (+- 30 min)</a:t>
            </a:r>
          </a:p>
          <a:p>
            <a:r>
              <a:rPr lang="pt-BR" sz="1800" dirty="0"/>
              <a:t>12 conectores de canto (+- 30 min)</a:t>
            </a:r>
          </a:p>
          <a:p>
            <a:r>
              <a:rPr lang="pt-BR" sz="1800" dirty="0"/>
              <a:t>Horas de impressão por andar:</a:t>
            </a:r>
          </a:p>
          <a:p>
            <a:r>
              <a:rPr lang="pt-BR" sz="1800" dirty="0"/>
              <a:t>48 + 6 + 2 horas = 56 horas</a:t>
            </a:r>
          </a:p>
          <a:p>
            <a:r>
              <a:rPr lang="pt-BR" sz="1800" dirty="0"/>
              <a:t>3 andares = &gt; 168 horas (estimado)</a:t>
            </a:r>
          </a:p>
          <a:p>
            <a:endParaRPr lang="pt-BR" sz="1800" dirty="0"/>
          </a:p>
          <a:p>
            <a:r>
              <a:rPr lang="pt-BR" sz="1800" dirty="0"/>
              <a:t>OBS: Manutenção da impressora.</a:t>
            </a:r>
          </a:p>
          <a:p>
            <a:pPr marL="0" indent="0">
              <a:buNone/>
            </a:pPr>
            <a:r>
              <a:rPr lang="pt-BR" sz="1800" b="1" dirty="0"/>
              <a:t>Gastos até o momento</a:t>
            </a:r>
            <a:r>
              <a:rPr lang="pt-BR" sz="1800" dirty="0"/>
              <a:t>: </a:t>
            </a:r>
          </a:p>
          <a:p>
            <a:r>
              <a:rPr lang="pt-BR" sz="1800" dirty="0"/>
              <a:t>Correias GT (R$ 80)</a:t>
            </a:r>
          </a:p>
          <a:p>
            <a:r>
              <a:rPr lang="pt-BR" sz="1800" dirty="0"/>
              <a:t>Corrediças (R$ 50)</a:t>
            </a:r>
          </a:p>
          <a:p>
            <a:r>
              <a:rPr lang="pt-BR" sz="1800" dirty="0"/>
              <a:t>Lixa 180 – 5 </a:t>
            </a:r>
            <a:r>
              <a:rPr lang="pt-BR" sz="1800" dirty="0" err="1"/>
              <a:t>fls</a:t>
            </a:r>
            <a:r>
              <a:rPr lang="pt-BR" sz="1800" dirty="0"/>
              <a:t> (R$ 25). </a:t>
            </a:r>
          </a:p>
          <a:p>
            <a:r>
              <a:rPr lang="pt-BR" sz="1800" dirty="0"/>
              <a:t>1 KG de filamento PLA. (R$ 90) (335 m)</a:t>
            </a:r>
          </a:p>
          <a:p>
            <a:r>
              <a:rPr lang="pt-BR" sz="1800" dirty="0"/>
              <a:t>Tempo de operação: Aprox. 200 horas. Total (R$ 245)</a:t>
            </a:r>
          </a:p>
          <a:p>
            <a:r>
              <a:rPr lang="pt-BR" sz="1800" dirty="0"/>
              <a:t>Mercado: Custo de 30 a 50 reais por hora de impressão.</a:t>
            </a:r>
          </a:p>
          <a:p>
            <a:r>
              <a:rPr lang="pt-BR" sz="1800" dirty="0"/>
              <a:t>168 </a:t>
            </a:r>
            <a:r>
              <a:rPr lang="pt-BR" sz="1800" dirty="0" err="1"/>
              <a:t>hrs</a:t>
            </a:r>
            <a:r>
              <a:rPr lang="pt-BR" sz="1800" dirty="0"/>
              <a:t> x R$ 30 = R$ 5040</a:t>
            </a:r>
          </a:p>
          <a:p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endParaRPr lang="pt-BR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6077A8-76FA-2BD9-93C0-21D277BDCA38}"/>
              </a:ext>
            </a:extLst>
          </p:cNvPr>
          <p:cNvSpPr txBox="1"/>
          <p:nvPr/>
        </p:nvSpPr>
        <p:spPr>
          <a:xfrm>
            <a:off x="4716016" y="51571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BF8AB01-6154-2757-F565-C0F1F54C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141007"/>
            <a:ext cx="4176463" cy="40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t-BR" sz="2400" b="1" dirty="0"/>
              <a:t>Principais problemas e soluções</a:t>
            </a:r>
          </a:p>
          <a:p>
            <a:pPr marL="0" indent="0" algn="ctr">
              <a:buNone/>
            </a:pPr>
            <a:endParaRPr lang="pt-BR" sz="2200" b="1" dirty="0"/>
          </a:p>
          <a:p>
            <a:r>
              <a:rPr lang="pt-BR" sz="2100" dirty="0"/>
              <a:t>Pallets na questão de nivelamento e ângulo;</a:t>
            </a:r>
          </a:p>
          <a:p>
            <a:r>
              <a:rPr lang="pt-BR" sz="2100" dirty="0"/>
              <a:t>Cabos de sinal dos sensores de fim de curso com indução;</a:t>
            </a:r>
          </a:p>
          <a:p>
            <a:r>
              <a:rPr lang="pt-BR" sz="2100" dirty="0"/>
              <a:t>Visor de LCD e queima de regulador de voltagem;</a:t>
            </a:r>
          </a:p>
          <a:p>
            <a:r>
              <a:rPr lang="pt-BR" sz="2100" dirty="0"/>
              <a:t>Motores X e Y operando de forma conjunta;</a:t>
            </a:r>
          </a:p>
          <a:p>
            <a:r>
              <a:rPr lang="pt-BR" sz="2100" b="1" dirty="0"/>
              <a:t>Problemas de torque na movimentação dos eixos;</a:t>
            </a:r>
          </a:p>
          <a:p>
            <a:r>
              <a:rPr lang="pt-BR" sz="2100" dirty="0"/>
              <a:t>Queima de placa RAMPS;</a:t>
            </a:r>
          </a:p>
          <a:p>
            <a:r>
              <a:rPr lang="pt-BR" sz="2100" dirty="0"/>
              <a:t>Fixação de sensor de temperatura da mesa aquecida;</a:t>
            </a:r>
          </a:p>
          <a:p>
            <a:r>
              <a:rPr lang="pt-BR" sz="2100" dirty="0"/>
              <a:t>Aumento de capacidade de aquecimento da mesa aquecida: danificou várias peças do circuito;</a:t>
            </a:r>
          </a:p>
          <a:p>
            <a:r>
              <a:rPr lang="pt-BR" sz="2100" dirty="0"/>
              <a:t>Aquecimento de motores;</a:t>
            </a:r>
          </a:p>
          <a:p>
            <a:r>
              <a:rPr lang="pt-BR" sz="2100" dirty="0"/>
              <a:t>Proteção térmica via software;</a:t>
            </a:r>
          </a:p>
          <a:p>
            <a:r>
              <a:rPr lang="pt-BR" sz="2100" dirty="0"/>
              <a:t>Problemas de descolamento da peças do vidro;</a:t>
            </a:r>
          </a:p>
          <a:p>
            <a:r>
              <a:rPr lang="pt-BR" sz="2100" dirty="0"/>
              <a:t>Barra Roscada x Correias GT;</a:t>
            </a:r>
          </a:p>
          <a:p>
            <a:r>
              <a:rPr lang="pt-BR" sz="2100" dirty="0"/>
              <a:t>Configuração do PID AUTO TUNE para ABS;</a:t>
            </a:r>
          </a:p>
          <a:p>
            <a:r>
              <a:rPr lang="pt-BR" sz="2100" dirty="0"/>
              <a:t>Retração de filamento;</a:t>
            </a:r>
          </a:p>
          <a:p>
            <a:r>
              <a:rPr lang="pt-BR" sz="2100" dirty="0"/>
              <a:t>Travamento e formação de nós no filamento.</a:t>
            </a:r>
          </a:p>
        </p:txBody>
      </p:sp>
    </p:spTree>
    <p:extLst>
      <p:ext uri="{BB962C8B-B14F-4D97-AF65-F5344CB8AC3E}">
        <p14:creationId xmlns:p14="http://schemas.microsoft.com/office/powerpoint/2010/main" val="92204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Comparação com correlatos</a:t>
            </a:r>
            <a:endParaRPr lang="pt-BR" sz="2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AAA7BE-B333-5C3B-5FDA-05F69972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79550"/>
            <a:ext cx="5853461" cy="478203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3AE37A-06B8-67A4-2194-369D863FF371}"/>
              </a:ext>
            </a:extLst>
          </p:cNvPr>
          <p:cNvSpPr txBox="1"/>
          <p:nvPr/>
        </p:nvSpPr>
        <p:spPr>
          <a:xfrm>
            <a:off x="1907704" y="6361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</p:spTree>
    <p:extLst>
      <p:ext uri="{BB962C8B-B14F-4D97-AF65-F5344CB8AC3E}">
        <p14:creationId xmlns:p14="http://schemas.microsoft.com/office/powerpoint/2010/main" val="2579700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Superou as expectativas. Além do cubo de calibração de 20 mm, foram gerados várias outras peças com diferentes formatos, técnicas, materiais com excelente qualidade.</a:t>
            </a:r>
          </a:p>
          <a:p>
            <a:r>
              <a:rPr lang="pt-BR" sz="2000" dirty="0"/>
              <a:t>Todos objetivos propostos foram alcançados. </a:t>
            </a:r>
          </a:p>
          <a:p>
            <a:r>
              <a:rPr lang="pt-BR" sz="2000" dirty="0"/>
              <a:t>Placa Ramps com Arduino funcionaram bem com as peças recicladas.</a:t>
            </a:r>
          </a:p>
          <a:p>
            <a:r>
              <a:rPr lang="pt-BR" sz="2000" dirty="0"/>
              <a:t>As ferramentas e equipamentos utilizados atenderam as necessidades do projeto. </a:t>
            </a:r>
          </a:p>
          <a:p>
            <a:r>
              <a:rPr lang="pt-BR" sz="2000" dirty="0"/>
              <a:t>O RepRap além de seu baixo custo permitirá uma modularidade para melhorias.</a:t>
            </a:r>
          </a:p>
          <a:p>
            <a:endParaRPr lang="pt-BR" sz="19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1800" dirty="0"/>
              <a:t>A montagem da parte mecânica foi a mais desafiadora. </a:t>
            </a:r>
          </a:p>
          <a:p>
            <a:r>
              <a:rPr lang="pt-BR" sz="1800" dirty="0"/>
              <a:t>Montagem e desmontagem várias vezes até atingir um nível aceitável de qualidade de impressão. </a:t>
            </a:r>
          </a:p>
          <a:p>
            <a:r>
              <a:rPr lang="pt-BR" sz="1800" dirty="0"/>
              <a:t>Ocorreram vários ajustes na questão de movimentação dos eixos, como travamentos, folgas nas corrediças e problemas de aquecimento.</a:t>
            </a:r>
          </a:p>
          <a:p>
            <a:r>
              <a:rPr lang="pt-BR" sz="1800" dirty="0"/>
              <a:t>Operação de uma impressora 3D é muito diferente de uma impressora 2D tradicional (abstração). </a:t>
            </a:r>
          </a:p>
          <a:p>
            <a:r>
              <a:rPr lang="pt-BR" sz="1800" dirty="0"/>
              <a:t>É relevante e comprovou a possibilidade de construir uma impressora 3D de baixo custo com componentes recicláveis, hardware e software de código aberto. </a:t>
            </a:r>
          </a:p>
          <a:p>
            <a:r>
              <a:rPr lang="pt-BR" sz="1800" dirty="0"/>
              <a:t>Irá contribuir e estimular entusiastas a utilizarem essa tecnologia para aplicar em estudos mais específicos. Prototipagem rápida para outras áreas, entre elas, arquitetura, medicina, engenharia e eletrônica. 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131294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b="1" dirty="0"/>
              <a:t>As principais vantagens observadas no trabalho são: </a:t>
            </a:r>
          </a:p>
          <a:p>
            <a:pPr marL="0" indent="0">
              <a:buNone/>
            </a:pPr>
            <a:r>
              <a:rPr lang="pt-BR" sz="1800" dirty="0"/>
              <a:t>a) baixo custo; </a:t>
            </a:r>
          </a:p>
          <a:p>
            <a:pPr marL="0" indent="0">
              <a:buNone/>
            </a:pPr>
            <a:r>
              <a:rPr lang="pt-BR" sz="1800" dirty="0"/>
              <a:t>b) excelente custo-benefício;</a:t>
            </a:r>
          </a:p>
          <a:p>
            <a:pPr marL="0" indent="0">
              <a:buNone/>
            </a:pPr>
            <a:r>
              <a:rPr lang="pt-BR" sz="1800" dirty="0"/>
              <a:t>c) fácil manutenção;</a:t>
            </a:r>
          </a:p>
          <a:p>
            <a:pPr marL="0" indent="0">
              <a:buNone/>
            </a:pPr>
            <a:r>
              <a:rPr lang="pt-BR" sz="1800" dirty="0"/>
              <a:t>d) baixo acoplamento por utilizar hardware e software de código aberto;</a:t>
            </a:r>
          </a:p>
          <a:p>
            <a:pPr marL="0" indent="0">
              <a:buNone/>
            </a:pPr>
            <a:r>
              <a:rPr lang="pt-BR" sz="1800" dirty="0"/>
              <a:t>e) facilidade de customização por não usar hardware proprietário;</a:t>
            </a:r>
          </a:p>
          <a:p>
            <a:pPr marL="0" indent="0">
              <a:buNone/>
            </a:pPr>
            <a:r>
              <a:rPr lang="pt-BR" sz="1800" dirty="0"/>
              <a:t>f) utiliza apenas um motor no eixo Z, que reduz custo, peso e complexidade do projeto.</a:t>
            </a:r>
          </a:p>
          <a:p>
            <a:pPr marL="0" indent="0">
              <a:buNone/>
            </a:pPr>
            <a:r>
              <a:rPr lang="pt-BR" sz="1800" b="1" dirty="0"/>
              <a:t>As principais limitações do trabalho são: </a:t>
            </a:r>
          </a:p>
          <a:p>
            <a:pPr marL="0" indent="0">
              <a:buNone/>
            </a:pPr>
            <a:r>
              <a:rPr lang="pt-BR" sz="1800" dirty="0"/>
              <a:t>a) devido ao protótipo ser aberto e de baixo custo, não é capaz de operar corretamente com material ABS, pois seria necessário readequar todo conjunto para atingir esse objetivo;</a:t>
            </a:r>
          </a:p>
          <a:p>
            <a:pPr marL="0" indent="0">
              <a:buNone/>
            </a:pPr>
            <a:r>
              <a:rPr lang="pt-BR" sz="1800" dirty="0"/>
              <a:t>b) parte estética devido aos cabos e engrenagens estarem visíveis;</a:t>
            </a:r>
          </a:p>
          <a:p>
            <a:pPr marL="0" indent="0">
              <a:buNone/>
            </a:pPr>
            <a:r>
              <a:rPr lang="pt-BR" sz="1800" dirty="0"/>
              <a:t>c) protótipo poderia ser mais leve e compacto. 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80667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Na fase de projeto não se tinha conhecimento de todos os problemas conhecidos neste trabalho. </a:t>
            </a:r>
          </a:p>
          <a:p>
            <a:endParaRPr lang="pt-BR" sz="1800" dirty="0"/>
          </a:p>
          <a:p>
            <a:r>
              <a:rPr lang="pt-BR" sz="1800" dirty="0"/>
              <a:t>Como exemplo citado em trabalhos correlatos, ocorreram problemas mecânicos, de aquecimento, trepidação, oscilação, falta de precisão.</a:t>
            </a:r>
          </a:p>
          <a:p>
            <a:endParaRPr lang="pt-BR" sz="1800" dirty="0"/>
          </a:p>
          <a:p>
            <a:r>
              <a:rPr lang="pt-BR" sz="1800" dirty="0"/>
              <a:t>Esse trabalho é importante porque a impressão 3D e sua estrutura de funcionamento é um assunto atual e contribuiu para o autor adquirir conhecimento sobre o tema.</a:t>
            </a:r>
          </a:p>
          <a:p>
            <a:endParaRPr lang="pt-BR" sz="1800" dirty="0"/>
          </a:p>
          <a:p>
            <a:r>
              <a:rPr lang="pt-BR" sz="1800" dirty="0"/>
              <a:t>Também se espera difundir esse conhecimento para a comunidade acadêmica, além de contribuir com essa obra para futuros trabalhos acadêmicos.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9627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Para melhorar as funcionalidades deste trabalho ou acrescentar novas, as seguintes extensões são sugeridas:</a:t>
            </a:r>
          </a:p>
          <a:p>
            <a:pPr marL="0" indent="0">
              <a:buNone/>
            </a:pPr>
            <a:endParaRPr lang="pt-BR" sz="1800" dirty="0"/>
          </a:p>
          <a:p>
            <a:pPr>
              <a:buAutoNum type="alphaLcParenR"/>
            </a:pPr>
            <a:r>
              <a:rPr lang="pt-BR" sz="1800" dirty="0"/>
              <a:t>Desenvolver uma versão de uma impressora 3D fechada com sistema de célula de aquecimento com temperatura controlada para operar corretamente com o material ABS;</a:t>
            </a:r>
          </a:p>
          <a:p>
            <a:pPr>
              <a:buAutoNum type="alphaLcParenR"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b) Realização de estudo dessa tecnologia para construção civil: com projeto de criação de uma extrusora de argamassa e posteriormente uma impressora 3D em grande escala com objetivo de gerar uma casa com essa tecnologia;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c) Realização de estudo de exploração dessa solução de impressora 3D de baixo custo, para criação de próteses em 3D para auxiliar áreas da saúde e da comunidade em geral;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80254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d) Realização de estudo dessa tecnologia para disseminar o ensino sobre impressão 3D para fins diversos de prototipação rápida de peças para projetos ou programas sociais;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e) Criação de estrutura para gerar filamento de impressão 3D com a reciclagem de garrafas PET e realizar ajustes necessários na impressora para utilização desse tipo de filamento que é ecologicamente amigável;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f) Desenvolver um protótipo de mesa aquecida baseado em resistências de baixo custo com objetivo de atingir 120 graus de forma estável para utilização e aprimoramento desse protótipo.</a:t>
            </a:r>
          </a:p>
          <a:p>
            <a:pPr marL="0" indent="0">
              <a:buNone/>
            </a:pPr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25292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do funcionamento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800" dirty="0"/>
              <a:t>Impressora 3D </a:t>
            </a:r>
          </a:p>
          <a:p>
            <a:pPr marL="0" indent="0">
              <a:buNone/>
            </a:pPr>
            <a:r>
              <a:rPr lang="it-IT" sz="1800" dirty="0">
                <a:hlinkClick r:id="rId2"/>
              </a:rPr>
              <a:t>https://www.youtube.com/watch?v=COdkKwUlTvM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Antigo plotter 2D CNC</a:t>
            </a:r>
          </a:p>
          <a:p>
            <a:pPr marL="0" indent="0">
              <a:buNone/>
            </a:pPr>
            <a:r>
              <a:rPr lang="it-IT" sz="1800" dirty="0">
                <a:hlinkClick r:id="rId3"/>
              </a:rPr>
              <a:t>https://www.youtube.com/shorts/ULowXKU8n5E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hlinkClick r:id="rId4"/>
              </a:rPr>
              <a:t>https://www.youtube.com/shorts/n5KCHaj6QJw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Playlist plotter 2D CNC</a:t>
            </a:r>
          </a:p>
          <a:p>
            <a:pPr marL="0" indent="0">
              <a:buNone/>
            </a:pPr>
            <a:r>
              <a:rPr lang="it-IT" sz="1800" dirty="0">
                <a:hlinkClick r:id="rId5"/>
              </a:rPr>
              <a:t>https://www.youtube.com/watch?v=sl_pvpyrn-M&amp;list=PLpv83GdwnciMt2og577o_fMA764DJ-hFy&amp;pp=gAQBiAQB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Playlist Impressora 3D TCC FURB </a:t>
            </a:r>
          </a:p>
          <a:p>
            <a:pPr marL="0" indent="0">
              <a:buNone/>
            </a:pPr>
            <a:r>
              <a:rPr lang="it-IT" sz="1800" dirty="0">
                <a:hlinkClick r:id="rId6"/>
              </a:rPr>
              <a:t>https://www.youtube.com/playlist?list=PLD1zFjMY56NA0T8d9giW4DUDWCh_5RUdH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17287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O objetivo principal desse trabalho foi a montagem de uma impressora 3D com materiais de baixo custo, utilizando o microcontrolador Arduino Mega 2560, Kit Ramps 1.4 e torná-la funcional. </a:t>
            </a:r>
          </a:p>
          <a:p>
            <a:endParaRPr lang="pt-BR" dirty="0"/>
          </a:p>
          <a:p>
            <a:r>
              <a:rPr lang="pt-BR" dirty="0"/>
              <a:t>Os objetivos específicos foram:</a:t>
            </a:r>
          </a:p>
          <a:p>
            <a:pPr marL="0" indent="0">
              <a:buNone/>
            </a:pPr>
            <a:r>
              <a:rPr lang="pt-BR" sz="3100" dirty="0"/>
              <a:t>a) Montagem da parte mecânica; </a:t>
            </a:r>
          </a:p>
          <a:p>
            <a:pPr marL="0" indent="0">
              <a:buNone/>
            </a:pPr>
            <a:r>
              <a:rPr lang="pt-BR" sz="3100" dirty="0"/>
              <a:t>b) Montagem da parte eletrônica; </a:t>
            </a:r>
          </a:p>
          <a:p>
            <a:pPr marL="0" indent="0">
              <a:buNone/>
            </a:pPr>
            <a:r>
              <a:rPr lang="pt-BR" sz="3100" dirty="0"/>
              <a:t>c) Tornar a impressora funcional;</a:t>
            </a:r>
          </a:p>
          <a:p>
            <a:pPr marL="0" indent="0">
              <a:buNone/>
            </a:pPr>
            <a:r>
              <a:rPr lang="pt-BR" sz="3100" dirty="0"/>
              <a:t>d) Avaliar se a impressora iria atingir uma precisão aceitável.</a:t>
            </a:r>
          </a:p>
          <a:p>
            <a:r>
              <a:rPr lang="pt-BR" sz="3100" dirty="0"/>
              <a:t> Impressão de um cubo de calibração de 20 milímetros para medir a precisão do equipamento;</a:t>
            </a:r>
          </a:p>
          <a:p>
            <a:pPr marL="0" indent="0">
              <a:buNone/>
            </a:pPr>
            <a:r>
              <a:rPr lang="pt-BR" sz="3100" dirty="0"/>
              <a:t>e) Impressão 3D de peças do projeto FURBOT.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Alterações entre a proposta com o que realmente foi implementado:</a:t>
            </a:r>
          </a:p>
          <a:p>
            <a:r>
              <a:rPr lang="pt-BR" dirty="0"/>
              <a:t>Melhoria na substituição de barras roscadas pelas correias GT para movimentação dos eixos X e Y.</a:t>
            </a:r>
          </a:p>
          <a:p>
            <a:r>
              <a:rPr lang="pt-BR" dirty="0"/>
              <a:t>Benefícios: Melhoria na manutenção e aumento na velocidade de impressão.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12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Uma imagem contendo no interior, mesa, vivendo, quarto&#10;&#10;Descrição gerada automaticamente">
            <a:extLst>
              <a:ext uri="{FF2B5EF4-FFF2-40B4-BE49-F238E27FC236}">
                <a16:creationId xmlns:a16="http://schemas.microsoft.com/office/drawing/2014/main" id="{0911E509-308C-5ABB-870F-E72601A0FC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28907"/>
            <a:ext cx="3528392" cy="42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Computador em cima da mesa&#10;&#10;Descrição gerada automaticamente com confiança média">
            <a:extLst>
              <a:ext uri="{FF2B5EF4-FFF2-40B4-BE49-F238E27FC236}">
                <a16:creationId xmlns:a16="http://schemas.microsoft.com/office/drawing/2014/main" id="{55073779-8DE6-C7BD-3E64-90CDA574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25" y="1556792"/>
            <a:ext cx="3100167" cy="42206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648D72-12FF-588D-B73B-54933F7B1295}"/>
              </a:ext>
            </a:extLst>
          </p:cNvPr>
          <p:cNvSpPr txBox="1"/>
          <p:nvPr/>
        </p:nvSpPr>
        <p:spPr>
          <a:xfrm>
            <a:off x="4228304" y="58052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(2024).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FDF397-771A-39D5-F40C-93FC3AAEC65C}"/>
              </a:ext>
            </a:extLst>
          </p:cNvPr>
          <p:cNvSpPr txBox="1"/>
          <p:nvPr/>
        </p:nvSpPr>
        <p:spPr>
          <a:xfrm>
            <a:off x="251520" y="57855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Fonte: Elaborado pelo autor (2023).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B9F8AB-C090-8721-05B6-3A959CE25AF7}"/>
              </a:ext>
            </a:extLst>
          </p:cNvPr>
          <p:cNvSpPr txBox="1"/>
          <p:nvPr/>
        </p:nvSpPr>
        <p:spPr>
          <a:xfrm>
            <a:off x="473797" y="12206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Roteador CNC 2D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BE2A6C-AFFA-ECE2-A865-96606DE86530}"/>
              </a:ext>
            </a:extLst>
          </p:cNvPr>
          <p:cNvSpPr txBox="1"/>
          <p:nvPr/>
        </p:nvSpPr>
        <p:spPr>
          <a:xfrm>
            <a:off x="4128294" y="12433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Impressora 3D</a:t>
            </a:r>
          </a:p>
        </p:txBody>
      </p:sp>
    </p:spTree>
    <p:extLst>
      <p:ext uri="{BB962C8B-B14F-4D97-AF65-F5344CB8AC3E}">
        <p14:creationId xmlns:p14="http://schemas.microsoft.com/office/powerpoint/2010/main" val="409978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Impressão 3D</a:t>
            </a:r>
          </a:p>
          <a:p>
            <a:r>
              <a:rPr lang="pt-BR" sz="2100" dirty="0"/>
              <a:t>Surgiu em 1984, foi inventada por Chuck Hull, um engenheiro físico norte-americano do estado da Califórnia.</a:t>
            </a:r>
          </a:p>
          <a:p>
            <a:endParaRPr lang="pt-BR" sz="2100" dirty="0"/>
          </a:p>
          <a:p>
            <a:r>
              <a:rPr lang="pt-BR" sz="2100" dirty="0"/>
              <a:t>Sequência de processos automatizados de fabricação em camadas sequenciais, que geram um modelo físico baseado em um objeto digital no formato de três dimensões.</a:t>
            </a:r>
          </a:p>
          <a:p>
            <a:pPr marL="0" indent="0">
              <a:buNone/>
            </a:pPr>
            <a:endParaRPr lang="pt-BR" sz="2100" dirty="0"/>
          </a:p>
          <a:p>
            <a:r>
              <a:rPr lang="pt-BR" sz="2100" dirty="0"/>
              <a:t>Existem várias tecnologias para esse tipo de impressão e a Fabricação de Filamentos Fundidos (FFF) se destaca como a mais simples e foi o foco desse estudo.</a:t>
            </a:r>
          </a:p>
          <a:p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334826441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3075</Words>
  <Application>Microsoft Office PowerPoint</Application>
  <PresentationFormat>Apresentação na tela (4:3)</PresentationFormat>
  <Paragraphs>347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5" baseType="lpstr">
      <vt:lpstr>Arial</vt:lpstr>
      <vt:lpstr>Times New Roman</vt:lpstr>
      <vt:lpstr>Design padrão</vt:lpstr>
      <vt:lpstr>CONSTRUÇÃO DE UMA IMPRESSORA 3D DE BAIXO CUSTO COM PEÇAS RECICLÁVEIS  </vt:lpstr>
      <vt:lpstr>Roteiro</vt:lpstr>
      <vt:lpstr>Introdução</vt:lpstr>
      <vt:lpstr>Introdução</vt:lpstr>
      <vt:lpstr>Introdução</vt:lpstr>
      <vt:lpstr>Objetivos</vt:lpstr>
      <vt:lpstr>Objetivos</vt:lpstr>
      <vt:lpstr>Objetivos</vt:lpstr>
      <vt:lpstr>Fundamentação Teórica</vt:lpstr>
      <vt:lpstr>Fundamentação Teórica</vt:lpstr>
      <vt:lpstr>Fundamentação Teórica</vt:lpstr>
      <vt:lpstr>Fundamentação Teórica</vt:lpstr>
      <vt:lpstr>Trabalhos Correlatos</vt:lpstr>
      <vt:lpstr>Trabalhos Correlatos</vt:lpstr>
      <vt:lpstr>Trabalhos Correlatos</vt:lpstr>
      <vt:lpstr>Trabalhos Correlatos</vt:lpstr>
      <vt:lpstr>Trabalhos Correlatos</vt:lpstr>
      <vt:lpstr>Trabalhos Correlatos</vt:lpstr>
      <vt:lpstr>Requisitos</vt:lpstr>
      <vt:lpstr>Especificação</vt:lpstr>
      <vt:lpstr>Especificação</vt:lpstr>
      <vt:lpstr>Especificação</vt:lpstr>
      <vt:lpstr>Especificação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 e Sugestões</vt:lpstr>
      <vt:lpstr>Conclusões e Sugestões</vt:lpstr>
      <vt:lpstr>Conclusões e Sugestões</vt:lpstr>
      <vt:lpstr>Conclusões e Sugestões</vt:lpstr>
      <vt:lpstr>Conclusões e Sugestões</vt:lpstr>
      <vt:lpstr>Demonstração do funcionamento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Jonas F. Schuh - Particular</cp:lastModifiedBy>
  <cp:revision>171</cp:revision>
  <dcterms:created xsi:type="dcterms:W3CDTF">2012-05-08T00:10:24Z</dcterms:created>
  <dcterms:modified xsi:type="dcterms:W3CDTF">2024-07-05T13:14:01Z</dcterms:modified>
</cp:coreProperties>
</file>